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95" r:id="rId3"/>
    <p:sldId id="296" r:id="rId4"/>
    <p:sldId id="298" r:id="rId5"/>
    <p:sldId id="299" r:id="rId6"/>
    <p:sldId id="294" r:id="rId7"/>
    <p:sldId id="297" r:id="rId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121"/>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3" d="100"/>
          <a:sy n="143" d="100"/>
        </p:scale>
        <p:origin x="684" y="10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2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E2444A-D2D1-417F-98BD-266D88CC70B5}" type="datetimeFigureOut">
              <a:rPr lang="en-GB" smtClean="0"/>
              <a:t>21/09/2021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0F7E19-CC8A-43DD-A534-8008F10F5B05}" type="slidenum">
              <a:rPr lang="en-GB" smtClean="0"/>
              <a:t>‹#›</a:t>
            </a:fld>
            <a:endParaRPr lang="en-GB"/>
          </a:p>
        </p:txBody>
      </p:sp>
    </p:spTree>
    <p:extLst>
      <p:ext uri="{BB962C8B-B14F-4D97-AF65-F5344CB8AC3E}">
        <p14:creationId xmlns:p14="http://schemas.microsoft.com/office/powerpoint/2010/main" val="3162861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FB245BF-9D69-47C1-8C3C-0012E5073647}" type="datetimeFigureOut">
              <a:rPr lang="en-GB" smtClean="0"/>
              <a:t>21/09/2021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45F841-307C-48BE-B548-C77C47EB803F}" type="slidenum">
              <a:rPr lang="en-GB" smtClean="0"/>
              <a:t>‹#›</a:t>
            </a:fld>
            <a:endParaRPr lang="en-GB" dirty="0"/>
          </a:p>
        </p:txBody>
      </p:sp>
    </p:spTree>
    <p:extLst>
      <p:ext uri="{BB962C8B-B14F-4D97-AF65-F5344CB8AC3E}">
        <p14:creationId xmlns:p14="http://schemas.microsoft.com/office/powerpoint/2010/main" val="2655407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B245BF-9D69-47C1-8C3C-0012E5073647}" type="datetimeFigureOut">
              <a:rPr lang="en-GB" smtClean="0"/>
              <a:t>21/09/2021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45F841-307C-48BE-B548-C77C47EB803F}" type="slidenum">
              <a:rPr lang="en-GB" smtClean="0"/>
              <a:t>‹#›</a:t>
            </a:fld>
            <a:endParaRPr lang="en-GB" dirty="0"/>
          </a:p>
        </p:txBody>
      </p:sp>
    </p:spTree>
    <p:extLst>
      <p:ext uri="{BB962C8B-B14F-4D97-AF65-F5344CB8AC3E}">
        <p14:creationId xmlns:p14="http://schemas.microsoft.com/office/powerpoint/2010/main" val="1207156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B245BF-9D69-47C1-8C3C-0012E5073647}" type="datetimeFigureOut">
              <a:rPr lang="en-GB" smtClean="0"/>
              <a:t>21/09/2021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45F841-307C-48BE-B548-C77C47EB803F}" type="slidenum">
              <a:rPr lang="en-GB" smtClean="0"/>
              <a:t>‹#›</a:t>
            </a:fld>
            <a:endParaRPr lang="en-GB" dirty="0"/>
          </a:p>
        </p:txBody>
      </p:sp>
    </p:spTree>
    <p:extLst>
      <p:ext uri="{BB962C8B-B14F-4D97-AF65-F5344CB8AC3E}">
        <p14:creationId xmlns:p14="http://schemas.microsoft.com/office/powerpoint/2010/main" val="2958934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B245BF-9D69-47C1-8C3C-0012E5073647}" type="datetimeFigureOut">
              <a:rPr lang="en-GB" smtClean="0"/>
              <a:t>21/09/2021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45F841-307C-48BE-B548-C77C47EB803F}" type="slidenum">
              <a:rPr lang="en-GB" smtClean="0"/>
              <a:t>‹#›</a:t>
            </a:fld>
            <a:endParaRPr lang="en-GB" dirty="0"/>
          </a:p>
        </p:txBody>
      </p:sp>
    </p:spTree>
    <p:extLst>
      <p:ext uri="{BB962C8B-B14F-4D97-AF65-F5344CB8AC3E}">
        <p14:creationId xmlns:p14="http://schemas.microsoft.com/office/powerpoint/2010/main" val="3999410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B245BF-9D69-47C1-8C3C-0012E5073647}" type="datetimeFigureOut">
              <a:rPr lang="en-GB" smtClean="0"/>
              <a:t>21/09/2021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45F841-307C-48BE-B548-C77C47EB803F}" type="slidenum">
              <a:rPr lang="en-GB" smtClean="0"/>
              <a:t>‹#›</a:t>
            </a:fld>
            <a:endParaRPr lang="en-GB" dirty="0"/>
          </a:p>
        </p:txBody>
      </p:sp>
    </p:spTree>
    <p:extLst>
      <p:ext uri="{BB962C8B-B14F-4D97-AF65-F5344CB8AC3E}">
        <p14:creationId xmlns:p14="http://schemas.microsoft.com/office/powerpoint/2010/main" val="2151182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FB245BF-9D69-47C1-8C3C-0012E5073647}" type="datetimeFigureOut">
              <a:rPr lang="en-GB" smtClean="0"/>
              <a:t>21/09/2021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B45F841-307C-48BE-B548-C77C47EB803F}" type="slidenum">
              <a:rPr lang="en-GB" smtClean="0"/>
              <a:t>‹#›</a:t>
            </a:fld>
            <a:endParaRPr lang="en-GB" dirty="0"/>
          </a:p>
        </p:txBody>
      </p:sp>
    </p:spTree>
    <p:extLst>
      <p:ext uri="{BB962C8B-B14F-4D97-AF65-F5344CB8AC3E}">
        <p14:creationId xmlns:p14="http://schemas.microsoft.com/office/powerpoint/2010/main" val="752544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FB245BF-9D69-47C1-8C3C-0012E5073647}" type="datetimeFigureOut">
              <a:rPr lang="en-GB" smtClean="0"/>
              <a:t>21/09/2021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B45F841-307C-48BE-B548-C77C47EB803F}" type="slidenum">
              <a:rPr lang="en-GB" smtClean="0"/>
              <a:t>‹#›</a:t>
            </a:fld>
            <a:endParaRPr lang="en-GB" dirty="0"/>
          </a:p>
        </p:txBody>
      </p:sp>
    </p:spTree>
    <p:extLst>
      <p:ext uri="{BB962C8B-B14F-4D97-AF65-F5344CB8AC3E}">
        <p14:creationId xmlns:p14="http://schemas.microsoft.com/office/powerpoint/2010/main" val="3465396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FB245BF-9D69-47C1-8C3C-0012E5073647}" type="datetimeFigureOut">
              <a:rPr lang="en-GB" smtClean="0"/>
              <a:t>21/09/2021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B45F841-307C-48BE-B548-C77C47EB803F}" type="slidenum">
              <a:rPr lang="en-GB" smtClean="0"/>
              <a:t>‹#›</a:t>
            </a:fld>
            <a:endParaRPr lang="en-GB" dirty="0"/>
          </a:p>
        </p:txBody>
      </p:sp>
    </p:spTree>
    <p:extLst>
      <p:ext uri="{BB962C8B-B14F-4D97-AF65-F5344CB8AC3E}">
        <p14:creationId xmlns:p14="http://schemas.microsoft.com/office/powerpoint/2010/main" val="1392121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245BF-9D69-47C1-8C3C-0012E5073647}" type="datetimeFigureOut">
              <a:rPr lang="en-GB" smtClean="0"/>
              <a:t>21/09/2021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B45F841-307C-48BE-B548-C77C47EB803F}" type="slidenum">
              <a:rPr lang="en-GB" smtClean="0"/>
              <a:t>‹#›</a:t>
            </a:fld>
            <a:endParaRPr lang="en-GB" dirty="0"/>
          </a:p>
        </p:txBody>
      </p:sp>
    </p:spTree>
    <p:extLst>
      <p:ext uri="{BB962C8B-B14F-4D97-AF65-F5344CB8AC3E}">
        <p14:creationId xmlns:p14="http://schemas.microsoft.com/office/powerpoint/2010/main" val="736523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B245BF-9D69-47C1-8C3C-0012E5073647}" type="datetimeFigureOut">
              <a:rPr lang="en-GB" smtClean="0"/>
              <a:t>21/09/2021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B45F841-307C-48BE-B548-C77C47EB803F}" type="slidenum">
              <a:rPr lang="en-GB" smtClean="0"/>
              <a:t>‹#›</a:t>
            </a:fld>
            <a:endParaRPr lang="en-GB" dirty="0"/>
          </a:p>
        </p:txBody>
      </p:sp>
    </p:spTree>
    <p:extLst>
      <p:ext uri="{BB962C8B-B14F-4D97-AF65-F5344CB8AC3E}">
        <p14:creationId xmlns:p14="http://schemas.microsoft.com/office/powerpoint/2010/main" val="846800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B245BF-9D69-47C1-8C3C-0012E5073647}" type="datetimeFigureOut">
              <a:rPr lang="en-GB" smtClean="0"/>
              <a:t>21/09/2021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B45F841-307C-48BE-B548-C77C47EB803F}" type="slidenum">
              <a:rPr lang="en-GB" smtClean="0"/>
              <a:t>‹#›</a:t>
            </a:fld>
            <a:endParaRPr lang="en-GB" dirty="0"/>
          </a:p>
        </p:txBody>
      </p:sp>
    </p:spTree>
    <p:extLst>
      <p:ext uri="{BB962C8B-B14F-4D97-AF65-F5344CB8AC3E}">
        <p14:creationId xmlns:p14="http://schemas.microsoft.com/office/powerpoint/2010/main" val="1354381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FB245BF-9D69-47C1-8C3C-0012E5073647}" type="datetimeFigureOut">
              <a:rPr lang="en-GB" smtClean="0"/>
              <a:t>21/09/2021</a:t>
            </a:fld>
            <a:endParaRPr lang="en-GB"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B45F841-307C-48BE-B548-C77C47EB803F}" type="slidenum">
              <a:rPr lang="en-GB" smtClean="0"/>
              <a:t>‹#›</a:t>
            </a:fld>
            <a:endParaRPr lang="en-GB" dirty="0"/>
          </a:p>
        </p:txBody>
      </p:sp>
    </p:spTree>
    <p:extLst>
      <p:ext uri="{BB962C8B-B14F-4D97-AF65-F5344CB8AC3E}">
        <p14:creationId xmlns:p14="http://schemas.microsoft.com/office/powerpoint/2010/main" val="2193786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vimeo.com/605661682/eaf692cee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mailto:chris.massey@foldingspace.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 y="1543912"/>
            <a:ext cx="9144000" cy="4572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305874"/>
            <a:ext cx="1368152" cy="364793"/>
          </a:xfrm>
          <a:prstGeom prst="rect">
            <a:avLst/>
          </a:prstGeom>
        </p:spPr>
      </p:pic>
      <p:sp>
        <p:nvSpPr>
          <p:cNvPr id="7" name="TextBox 6"/>
          <p:cNvSpPr txBox="1"/>
          <p:nvPr/>
        </p:nvSpPr>
        <p:spPr>
          <a:xfrm>
            <a:off x="-513" y="555526"/>
            <a:ext cx="9144000" cy="1569660"/>
          </a:xfrm>
          <a:prstGeom prst="rect">
            <a:avLst/>
          </a:prstGeom>
          <a:noFill/>
        </p:spPr>
        <p:txBody>
          <a:bodyPr wrap="square" rtlCol="0">
            <a:spAutoFit/>
          </a:bodyPr>
          <a:lstStyle/>
          <a:p>
            <a:pPr algn="ctr"/>
            <a:r>
              <a:rPr lang="en-GB" sz="3200" dirty="0">
                <a:effectLst/>
                <a:latin typeface="Arial" panose="020B0604020202020204" pitchFamily="34" charset="0"/>
                <a:ea typeface="Times New Roman" panose="02020603050405020304" pitchFamily="18" charset="0"/>
              </a:rPr>
              <a:t>THE NORTHERN, YORKSHIRE AND HUMBERSIDE NHS DIRECTORS OF INFORMATICS FORUM</a:t>
            </a:r>
            <a:endParaRPr lang="en-GB" sz="3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9" name="TextBox 18"/>
          <p:cNvSpPr txBox="1"/>
          <p:nvPr/>
        </p:nvSpPr>
        <p:spPr>
          <a:xfrm>
            <a:off x="3509882" y="4659982"/>
            <a:ext cx="2124236" cy="307777"/>
          </a:xfrm>
          <a:prstGeom prst="rect">
            <a:avLst/>
          </a:prstGeom>
          <a:noFill/>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www.foldingspace.co.uk</a:t>
            </a:r>
          </a:p>
        </p:txBody>
      </p:sp>
    </p:spTree>
    <p:extLst>
      <p:ext uri="{BB962C8B-B14F-4D97-AF65-F5344CB8AC3E}">
        <p14:creationId xmlns:p14="http://schemas.microsoft.com/office/powerpoint/2010/main" val="1194567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6000"/>
            <a:ext cx="9144000" cy="4572000"/>
          </a:xfrm>
          <a:prstGeom prst="rect">
            <a:avLst/>
          </a:prstGeom>
        </p:spPr>
      </p:pic>
      <p:sp>
        <p:nvSpPr>
          <p:cNvPr id="5" name="TextBox 4"/>
          <p:cNvSpPr txBox="1"/>
          <p:nvPr/>
        </p:nvSpPr>
        <p:spPr>
          <a:xfrm>
            <a:off x="467544" y="1086872"/>
            <a:ext cx="8208912"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Folding Space develops extraordinary software and delivers exceptional service. We partner with our customers to ensure fitness for purpose. And we believe in offering better than affordable solutions. Not all IT companies are the same. Some of us make the difference.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We are trusted by blue-chip customers &amp; partners to deliver innovative 'value for money' software solutions using complex, sensitive data in a secure and safe manner</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Founded in 1999 and based in the historic Jewellery Quarter in the City of Birmingham, Folding Space has significant IT experience with Central Government, Higher &amp; Further Education, Local Government, the NHS and Parliamentary Institutions as well as wider commercial and industrial expertise.</a:t>
            </a:r>
            <a:endParaRPr kumimoji="0" lang="en-GB" sz="12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Times New Roman"/>
              <a:cs typeface="Arial" panose="020B0604020202020204" pitchFamily="34" charset="0"/>
            </a:endParaRPr>
          </a:p>
        </p:txBody>
      </p:sp>
      <p:sp>
        <p:nvSpPr>
          <p:cNvPr id="6" name="Title 7"/>
          <p:cNvSpPr>
            <a:spLocks noGrp="1"/>
          </p:cNvSpPr>
          <p:nvPr>
            <p:ph type="title"/>
          </p:nvPr>
        </p:nvSpPr>
        <p:spPr>
          <a:xfrm>
            <a:off x="457200" y="205979"/>
            <a:ext cx="8229600" cy="857250"/>
          </a:xfrm>
        </p:spPr>
        <p:txBody>
          <a:bodyPr>
            <a:normAutofit fontScale="90000"/>
          </a:bodyPr>
          <a:lstStyle/>
          <a:p>
            <a:r>
              <a:rPr lang="en-GB" sz="1800" u="sng" dirty="0">
                <a:solidFill>
                  <a:srgbClr val="C0504D"/>
                </a:solidFill>
                <a:latin typeface="Arial" panose="020B0604020202020204" pitchFamily="34" charset="0"/>
                <a:cs typeface="Arial" panose="020B0604020202020204" pitchFamily="34" charset="0"/>
              </a:rPr>
              <a:t>Folding Space</a:t>
            </a:r>
            <a:br>
              <a:rPr lang="en-GB" sz="1800" u="sng" dirty="0">
                <a:solidFill>
                  <a:srgbClr val="C0504D"/>
                </a:solidFill>
                <a:latin typeface="Arial" panose="020B0604020202020204" pitchFamily="34" charset="0"/>
                <a:cs typeface="Arial" panose="020B0604020202020204" pitchFamily="34" charset="0"/>
              </a:rPr>
            </a:br>
            <a:br>
              <a:rPr lang="en-GB" sz="1600" b="1" dirty="0">
                <a:solidFill>
                  <a:srgbClr val="C0504D"/>
                </a:solidFill>
                <a:latin typeface="Arial" panose="020B0604020202020204" pitchFamily="34" charset="0"/>
                <a:cs typeface="Arial" panose="020B0604020202020204" pitchFamily="34" charset="0"/>
              </a:rPr>
            </a:br>
            <a:r>
              <a:rPr lang="en-GB" sz="1600" b="1" dirty="0">
                <a:solidFill>
                  <a:srgbClr val="C0504D"/>
                </a:solidFill>
                <a:latin typeface="Arial" panose="020B0604020202020204" pitchFamily="34" charset="0"/>
                <a:cs typeface="Arial" panose="020B0604020202020204" pitchFamily="34" charset="0"/>
              </a:rPr>
              <a:t>Not all IT companies are the same . .</a:t>
            </a:r>
            <a:br>
              <a:rPr lang="en-GB" sz="1600" b="1" dirty="0">
                <a:solidFill>
                  <a:srgbClr val="C0504D"/>
                </a:solidFill>
                <a:latin typeface="Arial" panose="020B0604020202020204" pitchFamily="34" charset="0"/>
                <a:cs typeface="Arial" panose="020B0604020202020204" pitchFamily="34" charset="0"/>
              </a:rPr>
            </a:br>
            <a:endParaRPr lang="en-GB" sz="1400" dirty="0">
              <a:solidFill>
                <a:srgbClr val="C050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8930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richard\Desktop\corporate logos\Healthcare &amp; NH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528" y="339502"/>
            <a:ext cx="8702346" cy="489654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7"/>
          <p:cNvSpPr txBox="1">
            <a:spLocks/>
          </p:cNvSpPr>
          <p:nvPr/>
        </p:nvSpPr>
        <p:spPr>
          <a:xfrm>
            <a:off x="457200" y="130324"/>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u="sng" dirty="0">
                <a:solidFill>
                  <a:srgbClr val="C0504D"/>
                </a:solidFill>
                <a:latin typeface="Arial" panose="020B0604020202020204" pitchFamily="34" charset="0"/>
                <a:cs typeface="Arial" panose="020B0604020202020204" pitchFamily="34" charset="0"/>
              </a:rPr>
              <a:t>Healthcare &amp; NHS Customers</a:t>
            </a:r>
          </a:p>
        </p:txBody>
      </p:sp>
    </p:spTree>
    <p:extLst>
      <p:ext uri="{BB962C8B-B14F-4D97-AF65-F5344CB8AC3E}">
        <p14:creationId xmlns:p14="http://schemas.microsoft.com/office/powerpoint/2010/main" val="1405167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6000"/>
            <a:ext cx="9144000" cy="4572000"/>
          </a:xfrm>
          <a:prstGeom prst="rect">
            <a:avLst/>
          </a:prstGeom>
        </p:spPr>
      </p:pic>
      <p:sp>
        <p:nvSpPr>
          <p:cNvPr id="5" name="TextBox 4"/>
          <p:cNvSpPr txBox="1"/>
          <p:nvPr/>
        </p:nvSpPr>
        <p:spPr>
          <a:xfrm>
            <a:off x="467544" y="1086872"/>
            <a:ext cx="8208912" cy="267765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lumMod val="85000"/>
                    <a:lumOff val="15000"/>
                  </a:prstClr>
                </a:solidFill>
                <a:effectLst/>
                <a:uLnTx/>
                <a:uFillTx/>
                <a:latin typeface="Arial"/>
                <a:ea typeface="Times New Roman"/>
                <a:cs typeface="+mn-cs"/>
              </a:rPr>
              <a:t>R&amp;D is at the heart of the Folding Space endeavour. And over the years, our R&amp;D has led to the software technology platforms cited including industry breakthroughs such as the Single Unified View (SUV) and the metadata-driven document management architecture (a world first).</a:t>
            </a:r>
            <a:endParaRPr kumimoji="0" lang="en-GB" sz="1200" b="0" i="0" u="none" strike="noStrike" kern="1200" cap="none" spc="0" normalizeH="0" baseline="0" noProof="0" dirty="0">
              <a:ln>
                <a:noFill/>
              </a:ln>
              <a:solidFill>
                <a:prstClr val="black">
                  <a:lumMod val="85000"/>
                  <a:lumOff val="15000"/>
                </a:prstClr>
              </a:solidFill>
              <a:effectLst/>
              <a:uLnTx/>
              <a:uFillTx/>
              <a:latin typeface="Times New Roman"/>
              <a:ea typeface="Times New Roman"/>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lumMod val="85000"/>
                    <a:lumOff val="15000"/>
                  </a:prstClr>
                </a:solidFill>
                <a:effectLst/>
                <a:uLnTx/>
                <a:uFillTx/>
                <a:latin typeface="Arial"/>
                <a:ea typeface="Times New Roman"/>
                <a:cs typeface="+mn-cs"/>
              </a:rPr>
              <a:t> </a:t>
            </a:r>
            <a:endParaRPr kumimoji="0" lang="en-GB" sz="1200" b="0" i="0" u="none" strike="noStrike" kern="1200" cap="none" spc="0" normalizeH="0" baseline="0" noProof="0" dirty="0">
              <a:ln>
                <a:noFill/>
              </a:ln>
              <a:solidFill>
                <a:prstClr val="black">
                  <a:lumMod val="85000"/>
                  <a:lumOff val="15000"/>
                </a:prstClr>
              </a:solidFill>
              <a:effectLst/>
              <a:uLnTx/>
              <a:uFillTx/>
              <a:latin typeface="Times New Roman"/>
              <a:ea typeface="Times New Roman"/>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lumMod val="85000"/>
                    <a:lumOff val="15000"/>
                  </a:prstClr>
                </a:solidFill>
                <a:effectLst/>
                <a:uLnTx/>
                <a:uFillTx/>
                <a:latin typeface="Arial"/>
                <a:ea typeface="Times New Roman"/>
                <a:cs typeface="+mn-cs"/>
              </a:rPr>
              <a:t>Our historic commitment to very advanced R&amp;D continues today, particularly in the field of Content Analytics.</a:t>
            </a:r>
            <a:r>
              <a:rPr kumimoji="0" lang="en-GB" sz="1200" b="0" i="0" u="none" strike="noStrike" kern="1200" cap="none" spc="0" normalizeH="0" baseline="0" noProof="0" dirty="0">
                <a:ln>
                  <a:noFill/>
                </a:ln>
                <a:solidFill>
                  <a:prstClr val="black">
                    <a:lumMod val="85000"/>
                    <a:lumOff val="15000"/>
                  </a:prstClr>
                </a:solidFill>
                <a:effectLst/>
                <a:uLnTx/>
                <a:uFillTx/>
                <a:latin typeface="Times New Roman"/>
                <a:ea typeface="Times New Roman"/>
                <a:cs typeface="+mn-cs"/>
              </a:rPr>
              <a:t> </a:t>
            </a:r>
            <a:r>
              <a:rPr kumimoji="0" lang="en-GB" sz="1200" b="0" i="0" u="none" strike="noStrike" kern="1200" cap="none" spc="0" normalizeH="0" baseline="0" noProof="0" dirty="0">
                <a:ln>
                  <a:noFill/>
                </a:ln>
                <a:solidFill>
                  <a:prstClr val="black">
                    <a:lumMod val="85000"/>
                    <a:lumOff val="15000"/>
                  </a:prstClr>
                </a:solidFill>
                <a:effectLst/>
                <a:uLnTx/>
                <a:uFillTx/>
                <a:latin typeface="Arial"/>
                <a:ea typeface="Times New Roman"/>
                <a:cs typeface="+mn-cs"/>
              </a:rPr>
              <a:t>In partnership with Aston University, we are the lead in a breakthrough R&amp;D project entitled 'CAT' for Content Analytics Toolset which has been generously grant funded by Innovate UK (prev. Technology Strategy Board) and which Folding Space also support through the PhD Prize scheme with Aston University.</a:t>
            </a:r>
            <a:endParaRPr kumimoji="0" lang="en-GB" sz="1200" b="0" i="0" u="none" strike="noStrike" kern="1200" cap="none" spc="0" normalizeH="0" baseline="0" noProof="0" dirty="0">
              <a:ln>
                <a:noFill/>
              </a:ln>
              <a:solidFill>
                <a:prstClr val="black">
                  <a:lumMod val="85000"/>
                  <a:lumOff val="15000"/>
                </a:prstClr>
              </a:solidFill>
              <a:effectLst/>
              <a:uLnTx/>
              <a:uFillTx/>
              <a:latin typeface="Times New Roman"/>
              <a:ea typeface="Times New Roman"/>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lumMod val="85000"/>
                    <a:lumOff val="15000"/>
                  </a:prstClr>
                </a:solidFill>
                <a:effectLst/>
                <a:uLnTx/>
                <a:uFillTx/>
                <a:latin typeface="Arial"/>
                <a:ea typeface="Times New Roman"/>
                <a:cs typeface="+mn-cs"/>
              </a:rPr>
              <a:t> </a:t>
            </a:r>
            <a:endParaRPr kumimoji="0" lang="en-GB" sz="1200" b="0" i="0" u="none" strike="noStrike" kern="1200" cap="none" spc="0" normalizeH="0" baseline="0" noProof="0" dirty="0">
              <a:ln>
                <a:noFill/>
              </a:ln>
              <a:solidFill>
                <a:prstClr val="black">
                  <a:lumMod val="85000"/>
                  <a:lumOff val="15000"/>
                </a:prstClr>
              </a:solidFill>
              <a:effectLst/>
              <a:uLnTx/>
              <a:uFillTx/>
              <a:latin typeface="Times New Roman"/>
              <a:ea typeface="Times New Roman"/>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lumMod val="85000"/>
                    <a:lumOff val="15000"/>
                  </a:prstClr>
                </a:solidFill>
                <a:effectLst/>
                <a:uLnTx/>
                <a:uFillTx/>
                <a:latin typeface="Arial"/>
                <a:ea typeface="Times New Roman"/>
                <a:cs typeface="+mn-cs"/>
              </a:rPr>
              <a:t>The CAT project seeks to analyse the contents (unstructured data) of large corpuses of documents and documentary records to generate semantically relevant content topics and themes within context. And it combines expertise in machine learning, statistical modelling &amp; text mining, probabilistic mathematics &amp; natural language processing, data exploration, cognitive design, document management &amp; paper digitisation, and new approaches to very advanced OCR with programmatic metadata capture &amp; extraction as well as automated data &amp; document redaction.</a:t>
            </a:r>
            <a:endParaRPr kumimoji="0" lang="en-GB" sz="1200" b="0" i="0" u="none" strike="noStrike" kern="1200" cap="none" spc="0" normalizeH="0" baseline="0" noProof="0" dirty="0">
              <a:ln>
                <a:noFill/>
              </a:ln>
              <a:solidFill>
                <a:prstClr val="black">
                  <a:lumMod val="85000"/>
                  <a:lumOff val="15000"/>
                </a:prstClr>
              </a:solidFill>
              <a:effectLst/>
              <a:uLnTx/>
              <a:uFillTx/>
              <a:latin typeface="Times New Roman"/>
              <a:ea typeface="Times New Roman"/>
              <a:cs typeface="+mn-cs"/>
            </a:endParaRPr>
          </a:p>
        </p:txBody>
      </p:sp>
      <p:sp>
        <p:nvSpPr>
          <p:cNvPr id="6" name="Title 7"/>
          <p:cNvSpPr>
            <a:spLocks noGrp="1"/>
          </p:cNvSpPr>
          <p:nvPr>
            <p:ph type="title"/>
          </p:nvPr>
        </p:nvSpPr>
        <p:spPr>
          <a:xfrm>
            <a:off x="457200" y="205979"/>
            <a:ext cx="8229600" cy="857250"/>
          </a:xfrm>
        </p:spPr>
        <p:txBody>
          <a:bodyPr/>
          <a:lstStyle/>
          <a:p>
            <a:r>
              <a:rPr lang="en-GB" sz="1800" u="sng" dirty="0">
                <a:solidFill>
                  <a:srgbClr val="C0504D"/>
                </a:solidFill>
                <a:latin typeface="Arial" panose="020B0604020202020204" pitchFamily="34" charset="0"/>
                <a:cs typeface="Arial" panose="020B0604020202020204" pitchFamily="34" charset="0"/>
              </a:rPr>
              <a:t>Research &amp; Development</a:t>
            </a:r>
            <a:br>
              <a:rPr lang="en-GB" sz="1800" u="sng" dirty="0">
                <a:solidFill>
                  <a:srgbClr val="C0504D"/>
                </a:solidFill>
                <a:latin typeface="Arial" panose="020B0604020202020204" pitchFamily="34" charset="0"/>
                <a:cs typeface="Arial" panose="020B0604020202020204" pitchFamily="34" charset="0"/>
              </a:rPr>
            </a:br>
            <a:br>
              <a:rPr lang="en-GB" sz="1600" b="1" dirty="0">
                <a:solidFill>
                  <a:srgbClr val="C0504D"/>
                </a:solidFill>
                <a:latin typeface="Arial" panose="020B0604020202020204" pitchFamily="34" charset="0"/>
                <a:cs typeface="Arial" panose="020B0604020202020204" pitchFamily="34" charset="0"/>
              </a:rPr>
            </a:br>
            <a:r>
              <a:rPr lang="en-GB" sz="1400" dirty="0">
                <a:solidFill>
                  <a:srgbClr val="C0504D"/>
                </a:solidFill>
                <a:latin typeface="Arial" panose="020B0604020202020204" pitchFamily="34" charset="0"/>
                <a:cs typeface="Arial" panose="020B0604020202020204" pitchFamily="34" charset="0"/>
              </a:rPr>
              <a:t>Creating new software technologies from investigation and innovation</a:t>
            </a:r>
          </a:p>
        </p:txBody>
      </p:sp>
    </p:spTree>
    <p:extLst>
      <p:ext uri="{BB962C8B-B14F-4D97-AF65-F5344CB8AC3E}">
        <p14:creationId xmlns:p14="http://schemas.microsoft.com/office/powerpoint/2010/main" val="1759255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6000"/>
            <a:ext cx="9144000" cy="4572000"/>
          </a:xfrm>
          <a:prstGeom prst="rect">
            <a:avLst/>
          </a:prstGeom>
        </p:spPr>
      </p:pic>
      <p:sp>
        <p:nvSpPr>
          <p:cNvPr id="5" name="TextBox 4"/>
          <p:cNvSpPr txBox="1"/>
          <p:nvPr/>
        </p:nvSpPr>
        <p:spPr>
          <a:xfrm>
            <a:off x="467544" y="1086872"/>
            <a:ext cx="8208912"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Folding Space Automated Redaction Manager (ARM) is the most advanced, productive &amp; affordable software solution that is proven in practice. With ARM you can automatically find, view and delete sensitive content within documents whatever their volume or format.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ARM enables legal, security and privacy compliance by safely automating the redaction, review and publication process with secure auditing and storage of redacted and unredacted documents. ARM provides the automated means to process unstructured data relevant for redaction which may be hidden in paperwork, digital documents, files and records, metadata &amp; free text – irrespective of location, format or storage - and automatically redact single or multiple terms simultaneously.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From dealing with individual documents (irrespective of how many pages) to addressing multiple batches or millions of files, ARM automates the whole process of tedious and costly redaction. </a:t>
            </a:r>
            <a:endParaRPr kumimoji="0" lang="en-GB" sz="12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Times New Roman"/>
              <a:cs typeface="Arial" panose="020B0604020202020204" pitchFamily="34" charset="0"/>
            </a:endParaRPr>
          </a:p>
        </p:txBody>
      </p:sp>
      <p:sp>
        <p:nvSpPr>
          <p:cNvPr id="6" name="Title 7"/>
          <p:cNvSpPr>
            <a:spLocks noGrp="1"/>
          </p:cNvSpPr>
          <p:nvPr>
            <p:ph type="title"/>
          </p:nvPr>
        </p:nvSpPr>
        <p:spPr>
          <a:xfrm>
            <a:off x="457200" y="205979"/>
            <a:ext cx="8229600" cy="857250"/>
          </a:xfrm>
        </p:spPr>
        <p:txBody>
          <a:bodyPr/>
          <a:lstStyle/>
          <a:p>
            <a:r>
              <a:rPr lang="en-GB" sz="1800" u="sng" dirty="0">
                <a:solidFill>
                  <a:srgbClr val="C0504D"/>
                </a:solidFill>
                <a:latin typeface="Arial" panose="020B0604020202020204" pitchFamily="34" charset="0"/>
                <a:cs typeface="Arial" panose="020B0604020202020204" pitchFamily="34" charset="0"/>
              </a:rPr>
              <a:t>Folding Space</a:t>
            </a:r>
            <a:br>
              <a:rPr lang="en-GB" sz="1800" u="sng" dirty="0">
                <a:solidFill>
                  <a:srgbClr val="C0504D"/>
                </a:solidFill>
                <a:latin typeface="Arial" panose="020B0604020202020204" pitchFamily="34" charset="0"/>
                <a:cs typeface="Arial" panose="020B0604020202020204" pitchFamily="34" charset="0"/>
              </a:rPr>
            </a:br>
            <a:br>
              <a:rPr lang="en-GB" sz="1600" b="1" dirty="0">
                <a:solidFill>
                  <a:srgbClr val="C0504D"/>
                </a:solidFill>
                <a:latin typeface="Arial" panose="020B0604020202020204" pitchFamily="34" charset="0"/>
                <a:cs typeface="Arial" panose="020B0604020202020204" pitchFamily="34" charset="0"/>
              </a:rPr>
            </a:br>
            <a:r>
              <a:rPr lang="en-GB" sz="1600" b="1" dirty="0">
                <a:solidFill>
                  <a:srgbClr val="C0504D"/>
                </a:solidFill>
                <a:latin typeface="Arial" panose="020B0604020202020204" pitchFamily="34" charset="0"/>
                <a:cs typeface="Arial" panose="020B0604020202020204" pitchFamily="34" charset="0"/>
              </a:rPr>
              <a:t>Automated Redaction Manager (ARM)</a:t>
            </a:r>
            <a:endParaRPr lang="en-GB" sz="1400" dirty="0">
              <a:solidFill>
                <a:srgbClr val="C050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939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 y="1563638"/>
            <a:ext cx="9144000" cy="4572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644" y="123478"/>
            <a:ext cx="1368152" cy="364793"/>
          </a:xfrm>
          <a:prstGeom prst="rect">
            <a:avLst/>
          </a:prstGeom>
        </p:spPr>
      </p:pic>
      <p:sp>
        <p:nvSpPr>
          <p:cNvPr id="7" name="TextBox 6"/>
          <p:cNvSpPr txBox="1"/>
          <p:nvPr/>
        </p:nvSpPr>
        <p:spPr>
          <a:xfrm>
            <a:off x="-513" y="1347614"/>
            <a:ext cx="9144000" cy="954107"/>
          </a:xfrm>
          <a:prstGeom prst="rect">
            <a:avLst/>
          </a:prstGeom>
          <a:noFill/>
        </p:spPr>
        <p:txBody>
          <a:bodyPr wrap="square" rtlCol="0">
            <a:spAutoFit/>
          </a:bodyPr>
          <a:lstStyle/>
          <a:p>
            <a:pPr algn="ctr"/>
            <a:r>
              <a:rPr lang="en-GB" sz="2800" b="1" dirty="0">
                <a:solidFill>
                  <a:schemeClr val="tx1">
                    <a:lumMod val="75000"/>
                    <a:lumOff val="25000"/>
                  </a:schemeClr>
                </a:solidFill>
                <a:latin typeface="Arial" panose="020B0604020202020204" pitchFamily="34" charset="0"/>
                <a:cs typeface="Arial" panose="020B0604020202020204" pitchFamily="34" charset="0"/>
                <a:hlinkClick r:id="rId4"/>
              </a:rPr>
              <a:t>https://vimeo.com/605661682/eaf692cee3</a:t>
            </a:r>
            <a:endParaRPr lang="en-GB" sz="2800" b="1" dirty="0">
              <a:solidFill>
                <a:schemeClr val="tx1">
                  <a:lumMod val="75000"/>
                  <a:lumOff val="25000"/>
                </a:schemeClr>
              </a:solidFill>
              <a:latin typeface="Arial" panose="020B0604020202020204" pitchFamily="34" charset="0"/>
              <a:cs typeface="Arial" panose="020B0604020202020204" pitchFamily="34" charset="0"/>
            </a:endParaRPr>
          </a:p>
          <a:p>
            <a:pPr algn="ctr"/>
            <a:endParaRPr lang="en-GB" sz="28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9" name="TextBox 18"/>
          <p:cNvSpPr txBox="1"/>
          <p:nvPr/>
        </p:nvSpPr>
        <p:spPr>
          <a:xfrm>
            <a:off x="3509882" y="4956249"/>
            <a:ext cx="2124236" cy="279797"/>
          </a:xfrm>
          <a:prstGeom prst="rect">
            <a:avLst/>
          </a:prstGeom>
          <a:noFill/>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www.foldingspace.co.uk</a:t>
            </a:r>
          </a:p>
        </p:txBody>
      </p:sp>
      <p:sp>
        <p:nvSpPr>
          <p:cNvPr id="8" name="TextBox 7">
            <a:extLst>
              <a:ext uri="{FF2B5EF4-FFF2-40B4-BE49-F238E27FC236}">
                <a16:creationId xmlns:a16="http://schemas.microsoft.com/office/drawing/2014/main" id="{B7B23B19-266A-496C-8286-CAFA175EF228}"/>
              </a:ext>
            </a:extLst>
          </p:cNvPr>
          <p:cNvSpPr txBox="1"/>
          <p:nvPr/>
        </p:nvSpPr>
        <p:spPr>
          <a:xfrm>
            <a:off x="-36512" y="498854"/>
            <a:ext cx="9144000" cy="954107"/>
          </a:xfrm>
          <a:prstGeom prst="rect">
            <a:avLst/>
          </a:prstGeom>
          <a:noFill/>
        </p:spPr>
        <p:txBody>
          <a:bodyPr wrap="square" rtlCol="0">
            <a:spAutoFit/>
          </a:bodyPr>
          <a:lstStyle/>
          <a:p>
            <a:pPr algn="ctr"/>
            <a:r>
              <a:rPr lang="en-GB" sz="2800" b="1" dirty="0">
                <a:solidFill>
                  <a:schemeClr val="tx1">
                    <a:lumMod val="75000"/>
                    <a:lumOff val="25000"/>
                  </a:schemeClr>
                </a:solidFill>
                <a:latin typeface="Arial" panose="020B0604020202020204" pitchFamily="34" charset="0"/>
                <a:cs typeface="Arial" panose="020B0604020202020204" pitchFamily="34" charset="0"/>
              </a:rPr>
              <a:t>Link to the abridged version of the demo:</a:t>
            </a:r>
          </a:p>
          <a:p>
            <a:pPr algn="ctr"/>
            <a:endParaRPr lang="en-GB" sz="2800"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8996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 y="1563638"/>
            <a:ext cx="9144000" cy="4572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644" y="123478"/>
            <a:ext cx="1368152" cy="364793"/>
          </a:xfrm>
          <a:prstGeom prst="rect">
            <a:avLst/>
          </a:prstGeom>
        </p:spPr>
      </p:pic>
      <p:sp>
        <p:nvSpPr>
          <p:cNvPr id="7" name="TextBox 6"/>
          <p:cNvSpPr txBox="1"/>
          <p:nvPr/>
        </p:nvSpPr>
        <p:spPr>
          <a:xfrm>
            <a:off x="-513" y="447736"/>
            <a:ext cx="9144000" cy="1323439"/>
          </a:xfrm>
          <a:prstGeom prst="rect">
            <a:avLst/>
          </a:prstGeom>
          <a:noFill/>
        </p:spPr>
        <p:txBody>
          <a:bodyPr wrap="square" rtlCol="0">
            <a:spAutoFit/>
          </a:bodyPr>
          <a:lstStyle/>
          <a:p>
            <a:pPr algn="ctr"/>
            <a:r>
              <a:rPr lang="en-GB" sz="2000" b="1" dirty="0">
                <a:solidFill>
                  <a:schemeClr val="tx1">
                    <a:lumMod val="75000"/>
                    <a:lumOff val="25000"/>
                  </a:schemeClr>
                </a:solidFill>
                <a:latin typeface="Arial" panose="020B0604020202020204" pitchFamily="34" charset="0"/>
                <a:cs typeface="Arial" panose="020B0604020202020204" pitchFamily="34" charset="0"/>
              </a:rPr>
              <a:t>For further information or to undertake a full demo please contact:</a:t>
            </a:r>
          </a:p>
          <a:p>
            <a:pPr algn="ctr"/>
            <a:r>
              <a:rPr lang="en-GB" sz="2000" b="1" dirty="0">
                <a:solidFill>
                  <a:schemeClr val="tx1">
                    <a:lumMod val="75000"/>
                    <a:lumOff val="25000"/>
                  </a:schemeClr>
                </a:solidFill>
                <a:latin typeface="Arial" panose="020B0604020202020204" pitchFamily="34" charset="0"/>
                <a:cs typeface="Arial" panose="020B0604020202020204" pitchFamily="34" charset="0"/>
              </a:rPr>
              <a:t>Chris Massey</a:t>
            </a:r>
          </a:p>
          <a:p>
            <a:pPr algn="ctr"/>
            <a:r>
              <a:rPr lang="en-GB" sz="2000" b="1" dirty="0">
                <a:solidFill>
                  <a:schemeClr val="tx1">
                    <a:lumMod val="75000"/>
                    <a:lumOff val="25000"/>
                  </a:schemeClr>
                </a:solidFill>
                <a:latin typeface="Arial" panose="020B0604020202020204" pitchFamily="34" charset="0"/>
                <a:cs typeface="Arial" panose="020B0604020202020204" pitchFamily="34" charset="0"/>
                <a:hlinkClick r:id="rId4"/>
              </a:rPr>
              <a:t>chris.massey@foldingspace.co.uk</a:t>
            </a:r>
            <a:r>
              <a:rPr lang="en-GB" sz="2000" b="1" dirty="0">
                <a:solidFill>
                  <a:schemeClr val="tx1">
                    <a:lumMod val="75000"/>
                    <a:lumOff val="25000"/>
                  </a:schemeClr>
                </a:solidFill>
                <a:latin typeface="Arial" panose="020B0604020202020204" pitchFamily="34" charset="0"/>
                <a:cs typeface="Arial" panose="020B0604020202020204" pitchFamily="34" charset="0"/>
              </a:rPr>
              <a:t> </a:t>
            </a:r>
          </a:p>
          <a:p>
            <a:pPr algn="ctr"/>
            <a:r>
              <a:rPr lang="en-GB" sz="2000" b="1" dirty="0">
                <a:solidFill>
                  <a:schemeClr val="tx1">
                    <a:lumMod val="75000"/>
                    <a:lumOff val="25000"/>
                  </a:schemeClr>
                </a:solidFill>
                <a:latin typeface="Arial" panose="020B0604020202020204" pitchFamily="34" charset="0"/>
                <a:cs typeface="Arial" panose="020B0604020202020204" pitchFamily="34" charset="0"/>
              </a:rPr>
              <a:t>0121 236 8979</a:t>
            </a:r>
          </a:p>
        </p:txBody>
      </p:sp>
      <p:sp>
        <p:nvSpPr>
          <p:cNvPr id="19" name="TextBox 18"/>
          <p:cNvSpPr txBox="1"/>
          <p:nvPr/>
        </p:nvSpPr>
        <p:spPr>
          <a:xfrm>
            <a:off x="3509882" y="4956249"/>
            <a:ext cx="2124236" cy="279797"/>
          </a:xfrm>
          <a:prstGeom prst="rect">
            <a:avLst/>
          </a:prstGeom>
          <a:noFill/>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www.foldingspace.co.uk</a:t>
            </a:r>
          </a:p>
        </p:txBody>
      </p:sp>
    </p:spTree>
    <p:extLst>
      <p:ext uri="{BB962C8B-B14F-4D97-AF65-F5344CB8AC3E}">
        <p14:creationId xmlns:p14="http://schemas.microsoft.com/office/powerpoint/2010/main" val="10410235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11430</TotalTime>
  <Words>608</Words>
  <Application>Microsoft Office PowerPoint</Application>
  <PresentationFormat>On-screen Show (16:9)</PresentationFormat>
  <Paragraphs>29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Times New Roman</vt:lpstr>
      <vt:lpstr>Office Theme</vt:lpstr>
      <vt:lpstr>PowerPoint Presentation</vt:lpstr>
      <vt:lpstr>Folding Space  Not all IT companies are the same . . </vt:lpstr>
      <vt:lpstr>PowerPoint Presentation</vt:lpstr>
      <vt:lpstr>Research &amp; Development  Creating new software technologies from investigation and innovation</vt:lpstr>
      <vt:lpstr>Folding Space  Automated Redaction Manager (ARM)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Anderson</dc:creator>
  <cp:lastModifiedBy>Chris Massey</cp:lastModifiedBy>
  <cp:revision>93</cp:revision>
  <dcterms:created xsi:type="dcterms:W3CDTF">2017-01-20T14:29:58Z</dcterms:created>
  <dcterms:modified xsi:type="dcterms:W3CDTF">2021-09-21T11:21:09Z</dcterms:modified>
</cp:coreProperties>
</file>